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6634C22-5EA9-4557-B4AB-8563B54D2D07}" type="datetimeFigureOut">
              <a:rPr lang="ru-RU" smtClean="0"/>
              <a:t>04.05.2020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2083077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634C22-5EA9-4557-B4AB-8563B54D2D07}" type="datetimeFigureOut">
              <a:rPr lang="ru-RU" smtClean="0"/>
              <a:t>04.05.2020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1257978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6634C22-5EA9-4557-B4AB-8563B54D2D07}" type="datetimeFigureOut">
              <a:rPr lang="ru-RU" smtClean="0"/>
              <a:t>04.05.2020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2054406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6634C22-5EA9-4557-B4AB-8563B54D2D07}" type="datetimeFigureOut">
              <a:rPr lang="ru-RU" smtClean="0"/>
              <a:t>04.05.2020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382305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6634C22-5EA9-4557-B4AB-8563B54D2D07}" type="datetimeFigureOut">
              <a:rPr lang="ru-RU" smtClean="0"/>
              <a:t>04.05.2020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1334964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6634C22-5EA9-4557-B4AB-8563B54D2D07}" type="datetimeFigureOut">
              <a:rPr lang="ru-RU" smtClean="0"/>
              <a:t>04.05.2020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2193756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6634C22-5EA9-4557-B4AB-8563B54D2D07}" type="datetimeFigureOut">
              <a:rPr lang="ru-RU" smtClean="0"/>
              <a:t>04.05.2020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2649511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6634C22-5EA9-4557-B4AB-8563B54D2D07}" type="datetimeFigureOut">
              <a:rPr lang="ru-RU" smtClean="0"/>
              <a:t>04.05.2020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3732119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6634C22-5EA9-4557-B4AB-8563B54D2D07}" type="datetimeFigureOut">
              <a:rPr lang="ru-RU" smtClean="0"/>
              <a:t>04.05.2020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1356886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634C22-5EA9-4557-B4AB-8563B54D2D07}" type="datetimeFigureOut">
              <a:rPr lang="ru-RU" smtClean="0"/>
              <a:t>04.05.2020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1117483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634C22-5EA9-4557-B4AB-8563B54D2D07}" type="datetimeFigureOut">
              <a:rPr lang="ru-RU" smtClean="0"/>
              <a:t>04.05.2020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1FCA96B-6887-4A28-90D0-AAE1846A8184}" type="slidenum">
              <a:rPr lang="ru-RU" smtClean="0"/>
              <a:t>‹#›</a:t>
            </a:fld>
            <a:endParaRPr lang="ru-RU"/>
          </a:p>
        </p:txBody>
      </p:sp>
    </p:spTree>
    <p:extLst>
      <p:ext uri="{BB962C8B-B14F-4D97-AF65-F5344CB8AC3E}">
        <p14:creationId xmlns:p14="http://schemas.microsoft.com/office/powerpoint/2010/main" val="1429571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634C22-5EA9-4557-B4AB-8563B54D2D07}" type="datetimeFigureOut">
              <a:rPr lang="ru-RU" smtClean="0"/>
              <a:t>04.05.2020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FCA96B-6887-4A28-90D0-AAE1846A8184}" type="slidenum">
              <a:rPr lang="ru-RU" smtClean="0"/>
              <a:t>‹#›</a:t>
            </a:fld>
            <a:endParaRPr lang="ru-RU"/>
          </a:p>
        </p:txBody>
      </p:sp>
    </p:spTree>
    <p:extLst>
      <p:ext uri="{BB962C8B-B14F-4D97-AF65-F5344CB8AC3E}">
        <p14:creationId xmlns:p14="http://schemas.microsoft.com/office/powerpoint/2010/main" val="2018341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0"/>
            <a:ext cx="12192000" cy="6858000"/>
          </a:xfrm>
          <a:prstGeom prst="rect">
            <a:avLst/>
          </a:prstGeom>
        </p:spPr>
      </p:pic>
      <p:sp>
        <p:nvSpPr>
          <p:cNvPr id="5" name="Прямоугольник 4"/>
          <p:cNvSpPr/>
          <p:nvPr/>
        </p:nvSpPr>
        <p:spPr>
          <a:xfrm>
            <a:off x="4540624" y="909935"/>
            <a:ext cx="6096000" cy="923330"/>
          </a:xfrm>
          <a:prstGeom prst="rect">
            <a:avLst/>
          </a:prstGeom>
        </p:spPr>
        <p:txBody>
          <a:bodyPr>
            <a:spAutoFit/>
          </a:bodyPr>
          <a:lstStyle/>
          <a:p>
            <a:r>
              <a:rPr lang="ru-RU" b="1" dirty="0" smtClean="0">
                <a:solidFill>
                  <a:schemeClr val="accent4">
                    <a:lumMod val="50000"/>
                  </a:schemeClr>
                </a:solidFill>
              </a:rPr>
              <a:t>МБДОУ «Детский сад №78 комбинированного вида с татарским языком воспитания и обучения» Авиастроительного района г. Казани</a:t>
            </a:r>
            <a:endParaRPr lang="ru-RU" b="1" dirty="0">
              <a:solidFill>
                <a:schemeClr val="accent4">
                  <a:lumMod val="50000"/>
                </a:schemeClr>
              </a:solidFill>
            </a:endParaRPr>
          </a:p>
        </p:txBody>
      </p:sp>
      <p:sp>
        <p:nvSpPr>
          <p:cNvPr id="6" name="Прямоугольник 5"/>
          <p:cNvSpPr/>
          <p:nvPr/>
        </p:nvSpPr>
        <p:spPr>
          <a:xfrm>
            <a:off x="4540624" y="2318772"/>
            <a:ext cx="6096000" cy="2677656"/>
          </a:xfrm>
          <a:prstGeom prst="rect">
            <a:avLst/>
          </a:prstGeom>
        </p:spPr>
        <p:txBody>
          <a:bodyPr>
            <a:spAutoFit/>
          </a:bodyPr>
          <a:lstStyle/>
          <a:p>
            <a:pPr lvl="0"/>
            <a:r>
              <a:rPr lang="ru-RU" sz="2400" b="1" i="1" dirty="0">
                <a:solidFill>
                  <a:schemeClr val="accent4">
                    <a:lumMod val="50000"/>
                  </a:schemeClr>
                </a:solidFill>
                <a:latin typeface="Century Gothic" panose="020B0502020202020204"/>
              </a:rPr>
              <a:t>Неделя «Телевидение»</a:t>
            </a:r>
          </a:p>
          <a:p>
            <a:pPr lvl="0"/>
            <a:endParaRPr lang="ru-RU" sz="2400" b="1" i="1" dirty="0">
              <a:solidFill>
                <a:schemeClr val="accent4">
                  <a:lumMod val="50000"/>
                </a:schemeClr>
              </a:solidFill>
              <a:latin typeface="Century Gothic" panose="020B0502020202020204"/>
            </a:endParaRPr>
          </a:p>
          <a:p>
            <a:pPr lvl="0"/>
            <a:r>
              <a:rPr lang="ru-RU" sz="2400" b="1" i="1" dirty="0">
                <a:solidFill>
                  <a:schemeClr val="accent4">
                    <a:lumMod val="50000"/>
                  </a:schemeClr>
                </a:solidFill>
                <a:latin typeface="Century Gothic" panose="020B0502020202020204"/>
              </a:rPr>
              <a:t>Аппликация ленточная ««Банка варенья для </a:t>
            </a:r>
            <a:r>
              <a:rPr lang="ru-RU" sz="2400" b="1" i="1" dirty="0" err="1">
                <a:solidFill>
                  <a:schemeClr val="accent4">
                    <a:lumMod val="50000"/>
                  </a:schemeClr>
                </a:solidFill>
                <a:latin typeface="Century Gothic" panose="020B0502020202020204"/>
              </a:rPr>
              <a:t>Карлсона</a:t>
            </a:r>
            <a:r>
              <a:rPr lang="ru-RU" sz="2400" b="1" i="1" dirty="0">
                <a:solidFill>
                  <a:schemeClr val="accent4">
                    <a:lumMod val="50000"/>
                  </a:schemeClr>
                </a:solidFill>
                <a:latin typeface="Century Gothic" panose="020B0502020202020204"/>
              </a:rPr>
              <a:t>»</a:t>
            </a:r>
          </a:p>
          <a:p>
            <a:pPr lvl="0"/>
            <a:endParaRPr lang="ru-RU" sz="2400" b="1" i="1" dirty="0">
              <a:solidFill>
                <a:schemeClr val="accent4">
                  <a:lumMod val="50000"/>
                </a:schemeClr>
              </a:solidFill>
              <a:latin typeface="Century Gothic" panose="020B0502020202020204"/>
            </a:endParaRPr>
          </a:p>
          <a:p>
            <a:pPr lvl="0"/>
            <a:endParaRPr lang="ru-RU" sz="2400" b="1" i="1" dirty="0">
              <a:solidFill>
                <a:schemeClr val="accent4">
                  <a:lumMod val="50000"/>
                </a:schemeClr>
              </a:solidFill>
              <a:latin typeface="Century Gothic" panose="020B0502020202020204"/>
            </a:endParaRPr>
          </a:p>
          <a:p>
            <a:pPr lvl="0"/>
            <a:r>
              <a:rPr lang="ru-RU" sz="2400" b="1" i="1" dirty="0">
                <a:solidFill>
                  <a:schemeClr val="accent4">
                    <a:lumMod val="50000"/>
                  </a:schemeClr>
                </a:solidFill>
                <a:latin typeface="Century Gothic" panose="020B0502020202020204"/>
              </a:rPr>
              <a:t>Старшая группа</a:t>
            </a:r>
            <a:endParaRPr lang="ru-RU" sz="2400" b="1" i="1" dirty="0">
              <a:solidFill>
                <a:schemeClr val="accent4">
                  <a:lumMod val="50000"/>
                </a:schemeClr>
              </a:solidFill>
              <a:latin typeface="Century Gothic" panose="020B0502020202020204"/>
            </a:endParaRPr>
          </a:p>
        </p:txBody>
      </p:sp>
    </p:spTree>
    <p:extLst>
      <p:ext uri="{BB962C8B-B14F-4D97-AF65-F5344CB8AC3E}">
        <p14:creationId xmlns:p14="http://schemas.microsoft.com/office/powerpoint/2010/main" val="765171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7274859" y="645738"/>
            <a:ext cx="4537262" cy="5781675"/>
          </a:xfrm>
          <a:prstGeom prst="rect">
            <a:avLst/>
          </a:prstGeom>
        </p:spPr>
      </p:pic>
      <p:pic>
        <p:nvPicPr>
          <p:cNvPr id="4" name="Рисунок 3"/>
          <p:cNvPicPr>
            <a:picLocks noChangeAspect="1"/>
          </p:cNvPicPr>
          <p:nvPr/>
        </p:nvPicPr>
        <p:blipFill>
          <a:blip r:embed="rId3"/>
          <a:stretch>
            <a:fillRect/>
          </a:stretch>
        </p:blipFill>
        <p:spPr>
          <a:xfrm>
            <a:off x="0" y="0"/>
            <a:ext cx="7274859" cy="6858000"/>
          </a:xfrm>
          <a:prstGeom prst="rect">
            <a:avLst/>
          </a:prstGeom>
        </p:spPr>
      </p:pic>
      <p:sp>
        <p:nvSpPr>
          <p:cNvPr id="5" name="TextBox 4"/>
          <p:cNvSpPr txBox="1"/>
          <p:nvPr/>
        </p:nvSpPr>
        <p:spPr>
          <a:xfrm>
            <a:off x="3993776" y="1156447"/>
            <a:ext cx="2969732" cy="4524315"/>
          </a:xfrm>
          <a:prstGeom prst="rect">
            <a:avLst/>
          </a:prstGeom>
          <a:noFill/>
        </p:spPr>
        <p:txBody>
          <a:bodyPr wrap="square" rtlCol="0">
            <a:spAutoFit/>
          </a:bodyPr>
          <a:lstStyle/>
          <a:p>
            <a:r>
              <a:rPr lang="ru-RU" sz="2400" dirty="0" smtClean="0">
                <a:solidFill>
                  <a:srgbClr val="00B050"/>
                </a:solidFill>
              </a:rPr>
              <a:t>Для работы необходимо:</a:t>
            </a:r>
          </a:p>
          <a:p>
            <a:endParaRPr lang="ru-RU" sz="2400" dirty="0">
              <a:solidFill>
                <a:srgbClr val="00B050"/>
              </a:solidFill>
            </a:endParaRPr>
          </a:p>
          <a:p>
            <a:r>
              <a:rPr lang="ru-RU" sz="2400" dirty="0">
                <a:solidFill>
                  <a:srgbClr val="00B050"/>
                </a:solidFill>
              </a:rPr>
              <a:t>полоски и </a:t>
            </a:r>
            <a:r>
              <a:rPr lang="ru-RU" sz="2400" dirty="0" smtClean="0">
                <a:solidFill>
                  <a:srgbClr val="00B050"/>
                </a:solidFill>
              </a:rPr>
              <a:t>прямоугольники</a:t>
            </a:r>
          </a:p>
          <a:p>
            <a:r>
              <a:rPr lang="ru-RU" sz="2400" dirty="0" smtClean="0">
                <a:solidFill>
                  <a:srgbClr val="00B050"/>
                </a:solidFill>
              </a:rPr>
              <a:t> </a:t>
            </a:r>
            <a:r>
              <a:rPr lang="ru-RU" sz="2400" dirty="0">
                <a:solidFill>
                  <a:srgbClr val="00B050"/>
                </a:solidFill>
              </a:rPr>
              <a:t>цветной бумаги, ножницы, </a:t>
            </a:r>
            <a:endParaRPr lang="ru-RU" sz="2400" dirty="0" smtClean="0">
              <a:solidFill>
                <a:srgbClr val="00B050"/>
              </a:solidFill>
            </a:endParaRPr>
          </a:p>
          <a:p>
            <a:r>
              <a:rPr lang="ru-RU" sz="2400" dirty="0" smtClean="0">
                <a:solidFill>
                  <a:srgbClr val="00B050"/>
                </a:solidFill>
              </a:rPr>
              <a:t>клей</a:t>
            </a:r>
            <a:r>
              <a:rPr lang="ru-RU" sz="2400" dirty="0">
                <a:solidFill>
                  <a:srgbClr val="00B050"/>
                </a:solidFill>
              </a:rPr>
              <a:t>, клеевые кисточки, </a:t>
            </a:r>
            <a:endParaRPr lang="ru-RU" sz="2400" dirty="0" smtClean="0">
              <a:solidFill>
                <a:srgbClr val="00B050"/>
              </a:solidFill>
            </a:endParaRPr>
          </a:p>
          <a:p>
            <a:r>
              <a:rPr lang="ru-RU" sz="2400" dirty="0" smtClean="0">
                <a:solidFill>
                  <a:srgbClr val="00B050"/>
                </a:solidFill>
              </a:rPr>
              <a:t>простой </a:t>
            </a:r>
            <a:r>
              <a:rPr lang="ru-RU" sz="2400" dirty="0">
                <a:solidFill>
                  <a:srgbClr val="00B050"/>
                </a:solidFill>
              </a:rPr>
              <a:t>карандаш, </a:t>
            </a:r>
            <a:endParaRPr lang="ru-RU" sz="2400" dirty="0" smtClean="0">
              <a:solidFill>
                <a:srgbClr val="00B050"/>
              </a:solidFill>
            </a:endParaRPr>
          </a:p>
          <a:p>
            <a:r>
              <a:rPr lang="ru-RU" sz="2400" dirty="0" smtClean="0">
                <a:solidFill>
                  <a:srgbClr val="00B050"/>
                </a:solidFill>
              </a:rPr>
              <a:t>цветные </a:t>
            </a:r>
            <a:r>
              <a:rPr lang="ru-RU" sz="2400" dirty="0">
                <a:solidFill>
                  <a:srgbClr val="00B050"/>
                </a:solidFill>
              </a:rPr>
              <a:t>карандаши </a:t>
            </a:r>
            <a:endParaRPr lang="ru-RU" sz="2400" dirty="0" smtClean="0">
              <a:solidFill>
                <a:srgbClr val="00B050"/>
              </a:solidFill>
            </a:endParaRPr>
          </a:p>
          <a:p>
            <a:r>
              <a:rPr lang="ru-RU" sz="2400" dirty="0" smtClean="0">
                <a:solidFill>
                  <a:srgbClr val="00B050"/>
                </a:solidFill>
              </a:rPr>
              <a:t>и </a:t>
            </a:r>
            <a:r>
              <a:rPr lang="ru-RU" sz="2400" dirty="0">
                <a:solidFill>
                  <a:srgbClr val="00B050"/>
                </a:solidFill>
              </a:rPr>
              <a:t>фломастеры</a:t>
            </a:r>
            <a:r>
              <a:rPr lang="ru-RU" dirty="0"/>
              <a:t>.</a:t>
            </a:r>
          </a:p>
        </p:txBody>
      </p:sp>
    </p:spTree>
    <p:extLst>
      <p:ext uri="{BB962C8B-B14F-4D97-AF65-F5344CB8AC3E}">
        <p14:creationId xmlns:p14="http://schemas.microsoft.com/office/powerpoint/2010/main" val="3826684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p:cNvSpPr/>
          <p:nvPr/>
        </p:nvSpPr>
        <p:spPr>
          <a:xfrm>
            <a:off x="2940423" y="1298592"/>
            <a:ext cx="6096000" cy="2862322"/>
          </a:xfrm>
          <a:prstGeom prst="rect">
            <a:avLst/>
          </a:prstGeom>
        </p:spPr>
        <p:txBody>
          <a:bodyPr>
            <a:spAutoFit/>
          </a:bodyPr>
          <a:lstStyle/>
          <a:p>
            <a:r>
              <a:rPr lang="ru-RU" dirty="0">
                <a:solidFill>
                  <a:srgbClr val="000000"/>
                </a:solidFill>
                <a:latin typeface="Times New Roman" panose="02020603050405020304" pitchFamily="18" charset="0"/>
              </a:rPr>
              <a:t>П</a:t>
            </a:r>
            <a:r>
              <a:rPr lang="ru-RU" b="0" i="0" u="none" strike="noStrike" dirty="0" smtClean="0">
                <a:solidFill>
                  <a:srgbClr val="000000"/>
                </a:solidFill>
                <a:effectLst/>
                <a:latin typeface="Times New Roman" panose="02020603050405020304" pitchFamily="18" charset="0"/>
              </a:rPr>
              <a:t>опробуйте отгадать, кто это: «Взяв для подкрепления баночку варенья, отправляется в полет, человечек- вертолет.»</a:t>
            </a:r>
            <a:endParaRPr lang="ru-RU" sz="1400" b="0" i="0" dirty="0" smtClean="0">
              <a:solidFill>
                <a:srgbClr val="000000"/>
              </a:solidFill>
              <a:effectLst/>
              <a:latin typeface="Calibri" panose="020F0502020204030204" pitchFamily="34" charset="0"/>
            </a:endParaRPr>
          </a:p>
          <a:p>
            <a:r>
              <a:rPr lang="ru-RU" b="0" i="0" u="none" strike="noStrike" dirty="0" smtClean="0">
                <a:solidFill>
                  <a:srgbClr val="000000"/>
                </a:solidFill>
                <a:effectLst/>
                <a:latin typeface="Times New Roman" panose="02020603050405020304" pitchFamily="18" charset="0"/>
              </a:rPr>
              <a:t>Да, это </a:t>
            </a:r>
            <a:r>
              <a:rPr lang="ru-RU" b="0" i="0" u="none" strike="noStrike" dirty="0" err="1" smtClean="0">
                <a:solidFill>
                  <a:srgbClr val="000000"/>
                </a:solidFill>
                <a:effectLst/>
                <a:latin typeface="Times New Roman" panose="02020603050405020304" pitchFamily="18" charset="0"/>
              </a:rPr>
              <a:t>Карлсон</a:t>
            </a:r>
            <a:r>
              <a:rPr lang="ru-RU" b="0" i="0" u="none" strike="noStrike" dirty="0" smtClean="0">
                <a:solidFill>
                  <a:srgbClr val="000000"/>
                </a:solidFill>
                <a:effectLst/>
                <a:latin typeface="Times New Roman" panose="02020603050405020304" pitchFamily="18" charset="0"/>
              </a:rPr>
              <a:t>. Вот что он нам написал: «Дорогие дети, я очень люблю встречать гостей, угощаю их сладким вареньем, компотами, джемом из фруктов и ягод. Но, к сожалению, мои запасы закончились. А вы, дети умелые и добрые, и обязательно придумаете, как мне можно помочь. С любовью к вам </a:t>
            </a:r>
            <a:r>
              <a:rPr lang="ru-RU" b="0" i="0" u="none" strike="noStrike" dirty="0" err="1" smtClean="0">
                <a:solidFill>
                  <a:srgbClr val="000000"/>
                </a:solidFill>
                <a:effectLst/>
                <a:latin typeface="Times New Roman" panose="02020603050405020304" pitchFamily="18" charset="0"/>
              </a:rPr>
              <a:t>Карлсон</a:t>
            </a:r>
            <a:r>
              <a:rPr lang="ru-RU" b="0" i="0" u="none" strike="noStrike" dirty="0" smtClean="0">
                <a:solidFill>
                  <a:srgbClr val="000000"/>
                </a:solidFill>
                <a:effectLst/>
                <a:latin typeface="Times New Roman" panose="02020603050405020304" pitchFamily="18" charset="0"/>
              </a:rPr>
              <a:t>».</a:t>
            </a:r>
            <a:endParaRPr lang="ru-RU" sz="1400" b="0" i="0" dirty="0" smtClean="0">
              <a:solidFill>
                <a:srgbClr val="000000"/>
              </a:solidFill>
              <a:effectLst/>
              <a:latin typeface="Calibri" panose="020F0502020204030204" pitchFamily="34" charset="0"/>
            </a:endParaRPr>
          </a:p>
          <a:p>
            <a:r>
              <a:rPr lang="ru-RU" b="0" i="0" u="none" strike="noStrike" dirty="0" smtClean="0">
                <a:solidFill>
                  <a:srgbClr val="000000"/>
                </a:solidFill>
                <a:effectLst/>
                <a:latin typeface="Times New Roman" panose="02020603050405020304" pitchFamily="18" charset="0"/>
              </a:rPr>
              <a:t>Вы готовы помочь </a:t>
            </a:r>
            <a:r>
              <a:rPr lang="ru-RU" b="0" i="0" u="none" strike="noStrike" dirty="0" err="1" smtClean="0">
                <a:solidFill>
                  <a:srgbClr val="000000"/>
                </a:solidFill>
                <a:effectLst/>
                <a:latin typeface="Times New Roman" panose="02020603050405020304" pitchFamily="18" charset="0"/>
              </a:rPr>
              <a:t>Карлсону</a:t>
            </a:r>
            <a:r>
              <a:rPr lang="ru-RU" b="0" i="0" u="none" strike="noStrike" dirty="0" smtClean="0">
                <a:solidFill>
                  <a:srgbClr val="000000"/>
                </a:solidFill>
                <a:effectLst/>
                <a:latin typeface="Times New Roman" panose="02020603050405020304" pitchFamily="18" charset="0"/>
              </a:rPr>
              <a:t>? </a:t>
            </a:r>
            <a:endParaRPr lang="ru-RU" sz="1400" b="0" i="0"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1116231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p:cNvSpPr/>
          <p:nvPr/>
        </p:nvSpPr>
        <p:spPr>
          <a:xfrm>
            <a:off x="4446495" y="1104429"/>
            <a:ext cx="6096000" cy="1200329"/>
          </a:xfrm>
          <a:prstGeom prst="rect">
            <a:avLst/>
          </a:prstGeom>
        </p:spPr>
        <p:txBody>
          <a:bodyPr>
            <a:spAutoFit/>
          </a:bodyPr>
          <a:lstStyle/>
          <a:p>
            <a:r>
              <a:rPr lang="ru-RU" b="0" i="0" u="none" strike="noStrike" dirty="0" smtClean="0">
                <a:solidFill>
                  <a:srgbClr val="000000"/>
                </a:solidFill>
                <a:effectLst/>
                <a:latin typeface="Times New Roman" panose="02020603050405020304" pitchFamily="18" charset="0"/>
              </a:rPr>
              <a:t>Вы любите варенье? Кто какое варенье любит (или  </a:t>
            </a:r>
            <a:endParaRPr lang="ru-RU" sz="1400" b="0" i="0" dirty="0" smtClean="0">
              <a:solidFill>
                <a:srgbClr val="000000"/>
              </a:solidFill>
              <a:effectLst/>
              <a:latin typeface="Calibri" panose="020F0502020204030204" pitchFamily="34" charset="0"/>
            </a:endParaRPr>
          </a:p>
          <a:p>
            <a:r>
              <a:rPr lang="ru-RU" b="0" i="0" u="none" strike="noStrike" dirty="0" smtClean="0">
                <a:solidFill>
                  <a:srgbClr val="000000"/>
                </a:solidFill>
                <a:effectLst/>
                <a:latin typeface="Times New Roman" panose="02020603050405020304" pitchFamily="18" charset="0"/>
              </a:rPr>
              <a:t>какое варенье бывает-из каких ягод и фруктов).</a:t>
            </a:r>
            <a:endParaRPr lang="ru-RU" sz="1400" b="0" i="0" dirty="0" smtClean="0">
              <a:solidFill>
                <a:srgbClr val="000000"/>
              </a:solidFill>
              <a:effectLst/>
              <a:latin typeface="Calibri" panose="020F0502020204030204" pitchFamily="34" charset="0"/>
            </a:endParaRPr>
          </a:p>
          <a:p>
            <a:r>
              <a:rPr lang="ru-RU" b="0" i="0" u="none" strike="noStrike" dirty="0" smtClean="0">
                <a:solidFill>
                  <a:srgbClr val="000000"/>
                </a:solidFill>
                <a:effectLst/>
                <a:latin typeface="Times New Roman" panose="02020603050405020304" pitchFamily="18" charset="0"/>
              </a:rPr>
              <a:t>Я предлагаю из бумаги сделать банки с вареньем для </a:t>
            </a:r>
            <a:r>
              <a:rPr lang="ru-RU" b="0" i="0" u="none" strike="noStrike" dirty="0" err="1" smtClean="0">
                <a:solidFill>
                  <a:srgbClr val="000000"/>
                </a:solidFill>
                <a:effectLst/>
                <a:latin typeface="Times New Roman" panose="02020603050405020304" pitchFamily="18" charset="0"/>
              </a:rPr>
              <a:t>Карлсона</a:t>
            </a:r>
            <a:r>
              <a:rPr lang="ru-RU" b="0" i="0" u="none" strike="noStrike" dirty="0" smtClean="0">
                <a:solidFill>
                  <a:srgbClr val="000000"/>
                </a:solidFill>
                <a:effectLst/>
                <a:latin typeface="Times New Roman" panose="02020603050405020304" pitchFamily="18" charset="0"/>
              </a:rPr>
              <a:t>.</a:t>
            </a:r>
            <a:endParaRPr lang="ru-RU" sz="1400" b="0" i="0" dirty="0">
              <a:solidFill>
                <a:srgbClr val="000000"/>
              </a:solidFill>
              <a:effectLst/>
              <a:latin typeface="Calibri" panose="020F0502020204030204" pitchFamily="34" charset="0"/>
            </a:endParaRPr>
          </a:p>
        </p:txBody>
      </p:sp>
      <p:pic>
        <p:nvPicPr>
          <p:cNvPr id="4" name="Рисунок 3"/>
          <p:cNvPicPr>
            <a:picLocks noChangeAspect="1"/>
          </p:cNvPicPr>
          <p:nvPr/>
        </p:nvPicPr>
        <p:blipFill rotWithShape="1">
          <a:blip r:embed="rId3"/>
          <a:srcRect l="20144" t="3882" r="21189" b="3176"/>
          <a:stretch/>
        </p:blipFill>
        <p:spPr>
          <a:xfrm>
            <a:off x="4007224" y="3428999"/>
            <a:ext cx="2675964" cy="2689412"/>
          </a:xfrm>
          <a:prstGeom prst="rect">
            <a:avLst/>
          </a:prstGeom>
        </p:spPr>
      </p:pic>
      <p:pic>
        <p:nvPicPr>
          <p:cNvPr id="5" name="Рисунок 4"/>
          <p:cNvPicPr>
            <a:picLocks noChangeAspect="1"/>
          </p:cNvPicPr>
          <p:nvPr/>
        </p:nvPicPr>
        <p:blipFill rotWithShape="1">
          <a:blip r:embed="rId4"/>
          <a:srcRect l="10758" t="8159" r="14914" b="4300"/>
          <a:stretch/>
        </p:blipFill>
        <p:spPr>
          <a:xfrm>
            <a:off x="6952129" y="3429000"/>
            <a:ext cx="3079377" cy="2689412"/>
          </a:xfrm>
          <a:prstGeom prst="rect">
            <a:avLst/>
          </a:prstGeom>
        </p:spPr>
      </p:pic>
      <p:pic>
        <p:nvPicPr>
          <p:cNvPr id="6" name="Рисунок 5"/>
          <p:cNvPicPr>
            <a:picLocks noChangeAspect="1"/>
          </p:cNvPicPr>
          <p:nvPr/>
        </p:nvPicPr>
        <p:blipFill>
          <a:blip r:embed="rId5"/>
          <a:stretch>
            <a:fillRect/>
          </a:stretch>
        </p:blipFill>
        <p:spPr>
          <a:xfrm>
            <a:off x="49867" y="1104429"/>
            <a:ext cx="3401545" cy="2620406"/>
          </a:xfrm>
          <a:prstGeom prst="rect">
            <a:avLst/>
          </a:prstGeom>
        </p:spPr>
      </p:pic>
    </p:spTree>
    <p:extLst>
      <p:ext uri="{BB962C8B-B14F-4D97-AF65-F5344CB8AC3E}">
        <p14:creationId xmlns:p14="http://schemas.microsoft.com/office/powerpoint/2010/main" val="563660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pic>
        <p:nvPicPr>
          <p:cNvPr id="3" name="Рисунок 2"/>
          <p:cNvPicPr>
            <a:picLocks noChangeAspect="1"/>
          </p:cNvPicPr>
          <p:nvPr/>
        </p:nvPicPr>
        <p:blipFill>
          <a:blip r:embed="rId3"/>
          <a:stretch>
            <a:fillRect/>
          </a:stretch>
        </p:blipFill>
        <p:spPr>
          <a:xfrm>
            <a:off x="6518181" y="431427"/>
            <a:ext cx="3781425" cy="5753100"/>
          </a:xfrm>
          <a:prstGeom prst="rect">
            <a:avLst/>
          </a:prstGeom>
        </p:spPr>
      </p:pic>
      <p:sp>
        <p:nvSpPr>
          <p:cNvPr id="4" name="TextBox 3"/>
          <p:cNvSpPr txBox="1"/>
          <p:nvPr/>
        </p:nvSpPr>
        <p:spPr>
          <a:xfrm>
            <a:off x="704149" y="1411941"/>
            <a:ext cx="5109883" cy="2554545"/>
          </a:xfrm>
          <a:prstGeom prst="rect">
            <a:avLst/>
          </a:prstGeom>
          <a:noFill/>
        </p:spPr>
        <p:txBody>
          <a:bodyPr wrap="square" rtlCol="0">
            <a:spAutoFit/>
          </a:bodyPr>
          <a:lstStyle/>
          <a:p>
            <a:r>
              <a:rPr lang="ru-RU" sz="2000" dirty="0" smtClean="0"/>
              <a:t>Что бы нарисовать и вырезать баночку, нужно </a:t>
            </a:r>
            <a:r>
              <a:rPr lang="ru-RU" sz="2000" dirty="0"/>
              <a:t>сложить бумагу пополам, прогладить линию сгиба. Затем нужно левой рукой держать бумагу за линию сгиба, а правой рукой, ножницами, плавно срезать углы формы. Не забудьте плавно срезать «плечики» и вырезать прямое горлышко банки.</a:t>
            </a:r>
          </a:p>
        </p:txBody>
      </p:sp>
    </p:spTree>
    <p:extLst>
      <p:ext uri="{BB962C8B-B14F-4D97-AF65-F5344CB8AC3E}">
        <p14:creationId xmlns:p14="http://schemas.microsoft.com/office/powerpoint/2010/main" val="4215960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7999"/>
          </a:xfrm>
          <a:prstGeom prst="rect">
            <a:avLst/>
          </a:prstGeom>
        </p:spPr>
      </p:pic>
      <p:sp>
        <p:nvSpPr>
          <p:cNvPr id="3" name="Прямоугольник 2"/>
          <p:cNvSpPr/>
          <p:nvPr/>
        </p:nvSpPr>
        <p:spPr>
          <a:xfrm>
            <a:off x="3236259" y="485071"/>
            <a:ext cx="6096000" cy="4247317"/>
          </a:xfrm>
          <a:prstGeom prst="rect">
            <a:avLst/>
          </a:prstGeom>
        </p:spPr>
        <p:txBody>
          <a:bodyPr>
            <a:spAutoFit/>
          </a:bodyPr>
          <a:lstStyle/>
          <a:p>
            <a:r>
              <a:rPr lang="ru-RU" b="0" i="0" dirty="0" smtClean="0">
                <a:solidFill>
                  <a:srgbClr val="000000"/>
                </a:solidFill>
                <a:effectLst/>
                <a:latin typeface="Times New Roman" panose="02020603050405020304" pitchFamily="18" charset="0"/>
              </a:rPr>
              <a:t>Для того что бы вырезать фрукты нужно полоски бумаги, складывать гармошкой, рисуем ягодку или фрукт, например, вишенку. Линии контура ягодки не должны попадать на сгиб, чтобы ягодки были разъединенными, после вырезывания. Вырезаем ягодки по контуру, разъединяем их,  получились много одинаковых ягодок. Затем снова берем полоску, складываем ее пополам, рисуем контур любого фрукта и вновь вырезаем. Сгибы надо обязательно перерезать, иначе, ягодки будут соединенными друг с другом и получится «хоровод» из ягод. Теперь будем заполнять банки ягодным или фруктовым вареньем. Наклеиваем ягоды на банку в разных местах, заполняя все пространство банки. Закрываем банку красивой «крышкой», приклеивая ее на горловину. На ягодах клубники можно фломастером нарисовать точки-«семена»</a:t>
            </a:r>
            <a:endParaRPr lang="ru-RU" dirty="0"/>
          </a:p>
        </p:txBody>
      </p:sp>
      <p:pic>
        <p:nvPicPr>
          <p:cNvPr id="4" name="Рисунок 3"/>
          <p:cNvPicPr>
            <a:picLocks noChangeAspect="1"/>
          </p:cNvPicPr>
          <p:nvPr/>
        </p:nvPicPr>
        <p:blipFill>
          <a:blip r:embed="rId3"/>
          <a:stretch>
            <a:fillRect/>
          </a:stretch>
        </p:blipFill>
        <p:spPr>
          <a:xfrm>
            <a:off x="9332260" y="1156447"/>
            <a:ext cx="2859740" cy="3751729"/>
          </a:xfrm>
          <a:prstGeom prst="rect">
            <a:avLst/>
          </a:prstGeom>
        </p:spPr>
      </p:pic>
    </p:spTree>
    <p:extLst>
      <p:ext uri="{BB962C8B-B14F-4D97-AF65-F5344CB8AC3E}">
        <p14:creationId xmlns:p14="http://schemas.microsoft.com/office/powerpoint/2010/main" val="1096979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pic>
        <p:nvPicPr>
          <p:cNvPr id="3" name="Рисунок 2"/>
          <p:cNvPicPr>
            <a:picLocks noChangeAspect="1"/>
          </p:cNvPicPr>
          <p:nvPr/>
        </p:nvPicPr>
        <p:blipFill>
          <a:blip r:embed="rId3"/>
          <a:stretch>
            <a:fillRect/>
          </a:stretch>
        </p:blipFill>
        <p:spPr>
          <a:xfrm>
            <a:off x="5490042" y="1167092"/>
            <a:ext cx="6429375" cy="4819650"/>
          </a:xfrm>
          <a:prstGeom prst="rect">
            <a:avLst/>
          </a:prstGeom>
        </p:spPr>
      </p:pic>
      <p:sp>
        <p:nvSpPr>
          <p:cNvPr id="4" name="Прямоугольник 3"/>
          <p:cNvSpPr/>
          <p:nvPr/>
        </p:nvSpPr>
        <p:spPr>
          <a:xfrm>
            <a:off x="1030941" y="1167092"/>
            <a:ext cx="6096000" cy="2862322"/>
          </a:xfrm>
          <a:prstGeom prst="rect">
            <a:avLst/>
          </a:prstGeom>
        </p:spPr>
        <p:txBody>
          <a:bodyPr>
            <a:spAutoFit/>
          </a:bodyPr>
          <a:lstStyle/>
          <a:p>
            <a:r>
              <a:rPr lang="ru-RU" b="1" i="0" dirty="0" smtClean="0">
                <a:solidFill>
                  <a:srgbClr val="000000"/>
                </a:solidFill>
                <a:effectLst/>
                <a:latin typeface="Times New Roman" panose="02020603050405020304" pitchFamily="18" charset="0"/>
              </a:rPr>
              <a:t>Физкультминутка «Вот какое яблоко»</a:t>
            </a:r>
            <a:endParaRPr lang="ru-RU" sz="1400" b="0" i="0" dirty="0" smtClean="0">
              <a:solidFill>
                <a:srgbClr val="000000"/>
              </a:solidFill>
              <a:effectLst/>
              <a:latin typeface="Calibri" panose="020F0502020204030204" pitchFamily="34" charset="0"/>
            </a:endParaRPr>
          </a:p>
          <a:p>
            <a:r>
              <a:rPr lang="ru-RU" b="0" i="0" dirty="0" smtClean="0">
                <a:solidFill>
                  <a:srgbClr val="000000"/>
                </a:solidFill>
                <a:effectLst/>
                <a:latin typeface="Times New Roman" panose="02020603050405020304" pitchFamily="18" charset="0"/>
              </a:rPr>
              <a:t>Вот какое яблоко, оно - </a:t>
            </a:r>
            <a:r>
              <a:rPr lang="ru-RU" sz="1600" b="0" i="1" dirty="0" smtClean="0">
                <a:solidFill>
                  <a:srgbClr val="000000"/>
                </a:solidFill>
                <a:effectLst/>
                <a:latin typeface="Times New Roman" panose="02020603050405020304" pitchFamily="18" charset="0"/>
              </a:rPr>
              <a:t>руки в стороны</a:t>
            </a:r>
            <a:endParaRPr lang="ru-RU" sz="1400" b="0" i="0" dirty="0" smtClean="0">
              <a:solidFill>
                <a:srgbClr val="000000"/>
              </a:solidFill>
              <a:effectLst/>
              <a:latin typeface="Calibri" panose="020F0502020204030204" pitchFamily="34" charset="0"/>
            </a:endParaRPr>
          </a:p>
          <a:p>
            <a:r>
              <a:rPr lang="ru-RU" b="0" i="0" dirty="0" smtClean="0">
                <a:solidFill>
                  <a:srgbClr val="000000"/>
                </a:solidFill>
                <a:effectLst/>
                <a:latin typeface="Times New Roman" panose="02020603050405020304" pitchFamily="18" charset="0"/>
              </a:rPr>
              <a:t>Соку сладкого полно </a:t>
            </a:r>
            <a:r>
              <a:rPr lang="ru-RU" sz="1600" b="0" i="1" dirty="0" smtClean="0">
                <a:solidFill>
                  <a:srgbClr val="000000"/>
                </a:solidFill>
                <a:effectLst/>
                <a:latin typeface="Times New Roman" panose="02020603050405020304" pitchFamily="18" charset="0"/>
              </a:rPr>
              <a:t>руки на пояс</a:t>
            </a:r>
            <a:endParaRPr lang="ru-RU" sz="1400" b="0" i="0" dirty="0" smtClean="0">
              <a:solidFill>
                <a:srgbClr val="000000"/>
              </a:solidFill>
              <a:effectLst/>
              <a:latin typeface="Calibri" panose="020F0502020204030204" pitchFamily="34" charset="0"/>
            </a:endParaRPr>
          </a:p>
          <a:p>
            <a:r>
              <a:rPr lang="ru-RU" b="0" i="0" dirty="0" smtClean="0">
                <a:solidFill>
                  <a:srgbClr val="000000"/>
                </a:solidFill>
                <a:effectLst/>
                <a:latin typeface="Times New Roman" panose="02020603050405020304" pitchFamily="18" charset="0"/>
              </a:rPr>
              <a:t>Руки протяните, яблоко сорвите. </a:t>
            </a:r>
            <a:r>
              <a:rPr lang="ru-RU" sz="1600" b="0" i="1" dirty="0" smtClean="0">
                <a:solidFill>
                  <a:srgbClr val="000000"/>
                </a:solidFill>
                <a:effectLst/>
                <a:latin typeface="Times New Roman" panose="02020603050405020304" pitchFamily="18" charset="0"/>
              </a:rPr>
              <a:t>руки вверх</a:t>
            </a:r>
            <a:endParaRPr lang="ru-RU" sz="1400" b="0" i="0" dirty="0" smtClean="0">
              <a:solidFill>
                <a:srgbClr val="000000"/>
              </a:solidFill>
              <a:effectLst/>
              <a:latin typeface="Calibri" panose="020F0502020204030204" pitchFamily="34" charset="0"/>
            </a:endParaRPr>
          </a:p>
          <a:p>
            <a:r>
              <a:rPr lang="ru-RU" b="0" i="0" dirty="0" smtClean="0">
                <a:solidFill>
                  <a:srgbClr val="000000"/>
                </a:solidFill>
                <a:effectLst/>
                <a:latin typeface="Times New Roman" panose="02020603050405020304" pitchFamily="18" charset="0"/>
              </a:rPr>
              <a:t>Стал ветер веточку качать, </a:t>
            </a:r>
            <a:r>
              <a:rPr lang="ru-RU" sz="1600" b="0" i="1" dirty="0" smtClean="0">
                <a:solidFill>
                  <a:srgbClr val="000000"/>
                </a:solidFill>
                <a:effectLst/>
                <a:latin typeface="Times New Roman" panose="02020603050405020304" pitchFamily="18" charset="0"/>
              </a:rPr>
              <a:t>качаем руками</a:t>
            </a:r>
            <a:endParaRPr lang="ru-RU" sz="1400" b="0" i="0" dirty="0" smtClean="0">
              <a:solidFill>
                <a:srgbClr val="000000"/>
              </a:solidFill>
              <a:effectLst/>
              <a:latin typeface="Calibri" panose="020F0502020204030204" pitchFamily="34" charset="0"/>
            </a:endParaRPr>
          </a:p>
          <a:p>
            <a:r>
              <a:rPr lang="ru-RU" b="0" i="0" dirty="0" smtClean="0">
                <a:solidFill>
                  <a:srgbClr val="000000"/>
                </a:solidFill>
                <a:effectLst/>
                <a:latin typeface="Times New Roman" panose="02020603050405020304" pitchFamily="18" charset="0"/>
              </a:rPr>
              <a:t>Трудно яблоко достать. </a:t>
            </a:r>
            <a:r>
              <a:rPr lang="ru-RU" sz="1600" b="0" i="1" dirty="0" smtClean="0">
                <a:solidFill>
                  <a:srgbClr val="000000"/>
                </a:solidFill>
                <a:effectLst/>
                <a:latin typeface="Times New Roman" panose="02020603050405020304" pitchFamily="18" charset="0"/>
              </a:rPr>
              <a:t>подтянулись на носочках</a:t>
            </a:r>
            <a:endParaRPr lang="ru-RU" sz="1400" b="0" i="0" dirty="0" smtClean="0">
              <a:solidFill>
                <a:srgbClr val="000000"/>
              </a:solidFill>
              <a:effectLst/>
              <a:latin typeface="Calibri" panose="020F0502020204030204" pitchFamily="34" charset="0"/>
            </a:endParaRPr>
          </a:p>
          <a:p>
            <a:r>
              <a:rPr lang="ru-RU" b="0" i="0" dirty="0" smtClean="0">
                <a:solidFill>
                  <a:srgbClr val="000000"/>
                </a:solidFill>
                <a:effectLst/>
                <a:latin typeface="Times New Roman" panose="02020603050405020304" pitchFamily="18" charset="0"/>
              </a:rPr>
              <a:t>Подпрыгну, руку протяну </a:t>
            </a:r>
            <a:r>
              <a:rPr lang="ru-RU" sz="1600" b="0" i="1" dirty="0" smtClean="0">
                <a:solidFill>
                  <a:srgbClr val="000000"/>
                </a:solidFill>
                <a:effectLst/>
                <a:latin typeface="Times New Roman" panose="02020603050405020304" pitchFamily="18" charset="0"/>
              </a:rPr>
              <a:t>подпрыгнуть</a:t>
            </a:r>
            <a:endParaRPr lang="ru-RU" sz="1400" b="0" i="0" dirty="0" smtClean="0">
              <a:solidFill>
                <a:srgbClr val="000000"/>
              </a:solidFill>
              <a:effectLst/>
              <a:latin typeface="Calibri" panose="020F0502020204030204" pitchFamily="34" charset="0"/>
            </a:endParaRPr>
          </a:p>
          <a:p>
            <a:r>
              <a:rPr lang="ru-RU" b="0" i="0" dirty="0" smtClean="0">
                <a:solidFill>
                  <a:srgbClr val="000000"/>
                </a:solidFill>
                <a:effectLst/>
                <a:latin typeface="Times New Roman" panose="02020603050405020304" pitchFamily="18" charset="0"/>
              </a:rPr>
              <a:t>И быстро яблоко сорву. </a:t>
            </a:r>
            <a:r>
              <a:rPr lang="ru-RU" sz="1600" b="0" i="1" dirty="0" smtClean="0">
                <a:solidFill>
                  <a:srgbClr val="000000"/>
                </a:solidFill>
                <a:effectLst/>
                <a:latin typeface="Times New Roman" panose="02020603050405020304" pitchFamily="18" charset="0"/>
              </a:rPr>
              <a:t>хлопок над головой</a:t>
            </a:r>
            <a:endParaRPr lang="ru-RU" sz="1400" b="0" i="0" dirty="0" smtClean="0">
              <a:solidFill>
                <a:srgbClr val="000000"/>
              </a:solidFill>
              <a:effectLst/>
              <a:latin typeface="Calibri" panose="020F0502020204030204" pitchFamily="34" charset="0"/>
            </a:endParaRPr>
          </a:p>
          <a:p>
            <a:r>
              <a:rPr lang="ru-RU" b="0" i="0" dirty="0" smtClean="0">
                <a:solidFill>
                  <a:srgbClr val="000000"/>
                </a:solidFill>
                <a:effectLst/>
                <a:latin typeface="Times New Roman" panose="02020603050405020304" pitchFamily="18" charset="0"/>
              </a:rPr>
              <a:t>Вот какое яблоко, оно - </a:t>
            </a:r>
            <a:r>
              <a:rPr lang="ru-RU" sz="1600" b="0" i="1" dirty="0" smtClean="0">
                <a:solidFill>
                  <a:srgbClr val="000000"/>
                </a:solidFill>
                <a:effectLst/>
                <a:latin typeface="Times New Roman" panose="02020603050405020304" pitchFamily="18" charset="0"/>
              </a:rPr>
              <a:t>руки в стороны</a:t>
            </a:r>
            <a:endParaRPr lang="ru-RU" sz="1400" b="0" i="0" dirty="0" smtClean="0">
              <a:solidFill>
                <a:srgbClr val="000000"/>
              </a:solidFill>
              <a:effectLst/>
              <a:latin typeface="Calibri" panose="020F0502020204030204" pitchFamily="34" charset="0"/>
            </a:endParaRPr>
          </a:p>
          <a:p>
            <a:r>
              <a:rPr lang="ru-RU" b="0" i="0" dirty="0" smtClean="0">
                <a:solidFill>
                  <a:srgbClr val="000000"/>
                </a:solidFill>
                <a:effectLst/>
                <a:latin typeface="Times New Roman" panose="02020603050405020304" pitchFamily="18" charset="0"/>
              </a:rPr>
              <a:t>Соку сладкого полно. </a:t>
            </a:r>
            <a:r>
              <a:rPr lang="ru-RU" sz="1600" b="0" i="1" dirty="0" smtClean="0">
                <a:solidFill>
                  <a:srgbClr val="000000"/>
                </a:solidFill>
                <a:effectLst/>
                <a:latin typeface="Times New Roman" panose="02020603050405020304" pitchFamily="18" charset="0"/>
              </a:rPr>
              <a:t>руки на пояс.</a:t>
            </a:r>
            <a:endParaRPr lang="ru-RU" sz="1400" b="0" i="0"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265659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p:cNvSpPr/>
          <p:nvPr/>
        </p:nvSpPr>
        <p:spPr>
          <a:xfrm>
            <a:off x="3464858" y="1466653"/>
            <a:ext cx="6096000" cy="3785652"/>
          </a:xfrm>
          <a:prstGeom prst="rect">
            <a:avLst/>
          </a:prstGeom>
        </p:spPr>
        <p:txBody>
          <a:bodyPr>
            <a:spAutoFit/>
          </a:bodyPr>
          <a:lstStyle/>
          <a:p>
            <a:r>
              <a:rPr lang="ru-RU" sz="2400" b="0" i="0" u="none" strike="noStrike" dirty="0" smtClean="0">
                <a:solidFill>
                  <a:srgbClr val="000000"/>
                </a:solidFill>
                <a:effectLst/>
                <a:latin typeface="Times New Roman" panose="02020603050405020304" pitchFamily="18" charset="0"/>
              </a:rPr>
              <a:t>Читаем детям</a:t>
            </a:r>
          </a:p>
          <a:p>
            <a:r>
              <a:rPr lang="ru-RU" sz="2400" b="0" i="0" u="none" strike="noStrike" dirty="0" smtClean="0">
                <a:solidFill>
                  <a:srgbClr val="000000"/>
                </a:solidFill>
                <a:effectLst/>
                <a:latin typeface="Times New Roman" panose="02020603050405020304" pitchFamily="18" charset="0"/>
              </a:rPr>
              <a:t>А. </a:t>
            </a:r>
            <a:r>
              <a:rPr lang="ru-RU" sz="2400" b="0" i="0" u="none" strike="noStrike" dirty="0" err="1" smtClean="0">
                <a:solidFill>
                  <a:srgbClr val="000000"/>
                </a:solidFill>
                <a:effectLst/>
                <a:latin typeface="Times New Roman" panose="02020603050405020304" pitchFamily="18" charset="0"/>
              </a:rPr>
              <a:t>Стеквашова</a:t>
            </a:r>
            <a:r>
              <a:rPr lang="ru-RU" sz="2400" b="0" i="0" u="none" strike="noStrike" dirty="0" smtClean="0">
                <a:solidFill>
                  <a:srgbClr val="000000"/>
                </a:solidFill>
                <a:effectLst/>
                <a:latin typeface="Times New Roman" panose="02020603050405020304" pitchFamily="18" charset="0"/>
              </a:rPr>
              <a:t> «Компот»:</a:t>
            </a:r>
            <a:endParaRPr lang="ru-RU" sz="2400" b="0" i="0" dirty="0" smtClean="0">
              <a:solidFill>
                <a:srgbClr val="000000"/>
              </a:solidFill>
              <a:effectLst/>
              <a:latin typeface="Calibri" panose="020F0502020204030204" pitchFamily="34" charset="0"/>
            </a:endParaRPr>
          </a:p>
          <a:p>
            <a:r>
              <a:rPr lang="ru-RU" sz="2400" b="0" i="0" u="none" strike="noStrike" dirty="0" smtClean="0">
                <a:solidFill>
                  <a:srgbClr val="000000"/>
                </a:solidFill>
                <a:effectLst/>
                <a:latin typeface="Times New Roman" panose="02020603050405020304" pitchFamily="18" charset="0"/>
              </a:rPr>
              <a:t>У меня одна забота – как добраться до компота.</a:t>
            </a:r>
            <a:endParaRPr lang="ru-RU" sz="2400" b="0" i="0" dirty="0" smtClean="0">
              <a:solidFill>
                <a:srgbClr val="000000"/>
              </a:solidFill>
              <a:effectLst/>
              <a:latin typeface="Calibri" panose="020F0502020204030204" pitchFamily="34" charset="0"/>
            </a:endParaRPr>
          </a:p>
          <a:p>
            <a:r>
              <a:rPr lang="ru-RU" sz="2400" b="0" i="0" u="none" strike="noStrike" dirty="0" smtClean="0">
                <a:solidFill>
                  <a:srgbClr val="000000"/>
                </a:solidFill>
                <a:effectLst/>
                <a:latin typeface="Times New Roman" panose="02020603050405020304" pitchFamily="18" charset="0"/>
              </a:rPr>
              <a:t>Он на самой верхней полке, меж вареньем и засолкой.</a:t>
            </a:r>
            <a:endParaRPr lang="ru-RU" sz="2400" b="0" i="0" dirty="0" smtClean="0">
              <a:solidFill>
                <a:srgbClr val="000000"/>
              </a:solidFill>
              <a:effectLst/>
              <a:latin typeface="Calibri" panose="020F0502020204030204" pitchFamily="34" charset="0"/>
            </a:endParaRPr>
          </a:p>
          <a:p>
            <a:r>
              <a:rPr lang="ru-RU" sz="2400" b="0" i="0" u="none" strike="noStrike" dirty="0" smtClean="0">
                <a:solidFill>
                  <a:srgbClr val="000000"/>
                </a:solidFill>
                <a:effectLst/>
                <a:latin typeface="Times New Roman" panose="02020603050405020304" pitchFamily="18" charset="0"/>
              </a:rPr>
              <a:t>Я подвинул ближе стул, руку к банке протянул...</a:t>
            </a:r>
            <a:endParaRPr lang="ru-RU" sz="2400" b="0" i="0" dirty="0" smtClean="0">
              <a:solidFill>
                <a:srgbClr val="000000"/>
              </a:solidFill>
              <a:effectLst/>
              <a:latin typeface="Calibri" panose="020F0502020204030204" pitchFamily="34" charset="0"/>
            </a:endParaRPr>
          </a:p>
          <a:p>
            <a:r>
              <a:rPr lang="ru-RU" sz="2400" b="0" i="0" u="none" strike="noStrike" dirty="0" smtClean="0">
                <a:solidFill>
                  <a:srgbClr val="000000"/>
                </a:solidFill>
                <a:effectLst/>
                <a:latin typeface="Times New Roman" panose="02020603050405020304" pitchFamily="18" charset="0"/>
              </a:rPr>
              <a:t>И теперь смотрю, как кот лижет с пола мой компот.</a:t>
            </a:r>
            <a:endParaRPr lang="ru-RU" sz="2400" b="0" i="0"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858376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pic>
        <p:nvPicPr>
          <p:cNvPr id="3" name="Рисунок 2"/>
          <p:cNvPicPr>
            <a:picLocks noChangeAspect="1"/>
          </p:cNvPicPr>
          <p:nvPr/>
        </p:nvPicPr>
        <p:blipFill>
          <a:blip r:embed="rId3"/>
          <a:stretch>
            <a:fillRect/>
          </a:stretch>
        </p:blipFill>
        <p:spPr>
          <a:xfrm rot="865053">
            <a:off x="7602071" y="1506070"/>
            <a:ext cx="3639671" cy="3106271"/>
          </a:xfrm>
          <a:prstGeom prst="rect">
            <a:avLst/>
          </a:prstGeom>
        </p:spPr>
      </p:pic>
      <p:pic>
        <p:nvPicPr>
          <p:cNvPr id="4" name="Рисунок 3"/>
          <p:cNvPicPr>
            <a:picLocks noChangeAspect="1"/>
          </p:cNvPicPr>
          <p:nvPr/>
        </p:nvPicPr>
        <p:blipFill>
          <a:blip r:embed="rId4"/>
          <a:stretch>
            <a:fillRect/>
          </a:stretch>
        </p:blipFill>
        <p:spPr>
          <a:xfrm rot="21355497">
            <a:off x="1479176" y="820271"/>
            <a:ext cx="5670178" cy="2891118"/>
          </a:xfrm>
          <a:prstGeom prst="rect">
            <a:avLst/>
          </a:prstGeom>
        </p:spPr>
      </p:pic>
      <p:sp>
        <p:nvSpPr>
          <p:cNvPr id="5" name="TextBox 4"/>
          <p:cNvSpPr txBox="1"/>
          <p:nvPr/>
        </p:nvSpPr>
        <p:spPr>
          <a:xfrm>
            <a:off x="4085665" y="4520758"/>
            <a:ext cx="4856394" cy="461665"/>
          </a:xfrm>
          <a:prstGeom prst="rect">
            <a:avLst/>
          </a:prstGeom>
          <a:noFill/>
        </p:spPr>
        <p:txBody>
          <a:bodyPr wrap="none" rtlCol="0">
            <a:spAutoFit/>
          </a:bodyPr>
          <a:lstStyle/>
          <a:p>
            <a:r>
              <a:rPr lang="ru-RU" sz="2400" dirty="0" smtClean="0">
                <a:solidFill>
                  <a:srgbClr val="00B050"/>
                </a:solidFill>
              </a:rPr>
              <a:t>А какая баночка получилась у тебя?</a:t>
            </a:r>
            <a:endParaRPr lang="ru-RU" sz="2400" dirty="0">
              <a:solidFill>
                <a:srgbClr val="00B050"/>
              </a:solidFill>
            </a:endParaRPr>
          </a:p>
        </p:txBody>
      </p:sp>
    </p:spTree>
    <p:extLst>
      <p:ext uri="{BB962C8B-B14F-4D97-AF65-F5344CB8AC3E}">
        <p14:creationId xmlns:p14="http://schemas.microsoft.com/office/powerpoint/2010/main" val="3184405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7999"/>
          </a:xfrm>
          <a:prstGeom prst="rect">
            <a:avLst/>
          </a:prstGeom>
        </p:spPr>
      </p:pic>
      <p:sp>
        <p:nvSpPr>
          <p:cNvPr id="3" name="TextBox 2"/>
          <p:cNvSpPr txBox="1"/>
          <p:nvPr/>
        </p:nvSpPr>
        <p:spPr>
          <a:xfrm>
            <a:off x="2891118" y="1694329"/>
            <a:ext cx="7567584" cy="1508105"/>
          </a:xfrm>
          <a:prstGeom prst="rect">
            <a:avLst/>
          </a:prstGeom>
          <a:noFill/>
        </p:spPr>
        <p:txBody>
          <a:bodyPr wrap="none" rtlCol="0">
            <a:spAutoFit/>
          </a:bodyPr>
          <a:lstStyle/>
          <a:p>
            <a:r>
              <a:rPr lang="ru-RU" sz="2800" dirty="0" smtClean="0">
                <a:solidFill>
                  <a:srgbClr val="002060"/>
                </a:solidFill>
              </a:rPr>
              <a:t>Песню про варенье, </a:t>
            </a:r>
          </a:p>
          <a:p>
            <a:r>
              <a:rPr lang="ru-RU" sz="2800" dirty="0" smtClean="0">
                <a:solidFill>
                  <a:srgbClr val="002060"/>
                </a:solidFill>
              </a:rPr>
              <a:t>которое любит </a:t>
            </a:r>
            <a:r>
              <a:rPr lang="ru-RU" sz="2800" dirty="0" err="1" smtClean="0">
                <a:solidFill>
                  <a:srgbClr val="002060"/>
                </a:solidFill>
              </a:rPr>
              <a:t>Карлсон</a:t>
            </a:r>
            <a:r>
              <a:rPr lang="ru-RU" sz="2800" dirty="0" smtClean="0">
                <a:solidFill>
                  <a:srgbClr val="002060"/>
                </a:solidFill>
              </a:rPr>
              <a:t> можно послушать здесь</a:t>
            </a:r>
          </a:p>
          <a:p>
            <a:endParaRPr lang="ru-RU" dirty="0"/>
          </a:p>
          <a:p>
            <a:r>
              <a:rPr lang="en-US" dirty="0" smtClean="0">
                <a:solidFill>
                  <a:srgbClr val="0070C0"/>
                </a:solidFill>
              </a:rPr>
              <a:t>https://www.youtube.com/watch?v=-G1ENXp-Ag4</a:t>
            </a:r>
            <a:endParaRPr lang="ru-RU" dirty="0">
              <a:solidFill>
                <a:srgbClr val="0070C0"/>
              </a:solidFill>
            </a:endParaRPr>
          </a:p>
        </p:txBody>
      </p:sp>
    </p:spTree>
    <p:extLst>
      <p:ext uri="{BB962C8B-B14F-4D97-AF65-F5344CB8AC3E}">
        <p14:creationId xmlns:p14="http://schemas.microsoft.com/office/powerpoint/2010/main" val="38740579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429</Words>
  <Application>Microsoft Office PowerPoint</Application>
  <PresentationFormat>Широкоэкранный</PresentationFormat>
  <Paragraphs>44</Paragraphs>
  <Slides>10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Arial</vt:lpstr>
      <vt:lpstr>Calibri</vt:lpstr>
      <vt:lpstr>Calibri Light</vt:lpstr>
      <vt:lpstr>Century Gothic</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Artur</dc:creator>
  <cp:lastModifiedBy>Artur</cp:lastModifiedBy>
  <cp:revision>7</cp:revision>
  <dcterms:created xsi:type="dcterms:W3CDTF">2020-05-04T14:59:26Z</dcterms:created>
  <dcterms:modified xsi:type="dcterms:W3CDTF">2020-05-04T15:56:18Z</dcterms:modified>
</cp:coreProperties>
</file>